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3" r:id="rId2"/>
  </p:sldMasterIdLst>
  <p:notesMasterIdLst>
    <p:notesMasterId r:id="rId45"/>
  </p:notesMasterIdLst>
  <p:handoutMasterIdLst>
    <p:handoutMasterId r:id="rId46"/>
  </p:handoutMasterIdLst>
  <p:sldIdLst>
    <p:sldId id="2142534296" r:id="rId3"/>
    <p:sldId id="2142534305" r:id="rId4"/>
    <p:sldId id="2142534323" r:id="rId5"/>
    <p:sldId id="2142534341" r:id="rId6"/>
    <p:sldId id="2142534346" r:id="rId7"/>
    <p:sldId id="2142534361" r:id="rId8"/>
    <p:sldId id="2142534347" r:id="rId9"/>
    <p:sldId id="2142534363" r:id="rId10"/>
    <p:sldId id="2142534362" r:id="rId11"/>
    <p:sldId id="2142534348" r:id="rId12"/>
    <p:sldId id="2142534365" r:id="rId13"/>
    <p:sldId id="2142534364" r:id="rId14"/>
    <p:sldId id="2142534349" r:id="rId15"/>
    <p:sldId id="2142534343" r:id="rId16"/>
    <p:sldId id="2142534355" r:id="rId17"/>
    <p:sldId id="2142534356" r:id="rId18"/>
    <p:sldId id="2142534360" r:id="rId19"/>
    <p:sldId id="2142534366" r:id="rId20"/>
    <p:sldId id="2142534344" r:id="rId21"/>
    <p:sldId id="2142534345" r:id="rId22"/>
    <p:sldId id="2142534369" r:id="rId23"/>
    <p:sldId id="2142534358" r:id="rId24"/>
    <p:sldId id="2142534352" r:id="rId25"/>
    <p:sldId id="2142534354" r:id="rId26"/>
    <p:sldId id="2142534357" r:id="rId27"/>
    <p:sldId id="2142534332" r:id="rId28"/>
    <p:sldId id="2142534376" r:id="rId29"/>
    <p:sldId id="2142534377" r:id="rId30"/>
    <p:sldId id="2142534378" r:id="rId31"/>
    <p:sldId id="2142534379" r:id="rId32"/>
    <p:sldId id="2142534321" r:id="rId33"/>
    <p:sldId id="2142534371" r:id="rId34"/>
    <p:sldId id="2142534372" r:id="rId35"/>
    <p:sldId id="2142534373" r:id="rId36"/>
    <p:sldId id="2142534374" r:id="rId37"/>
    <p:sldId id="2142534375" r:id="rId38"/>
    <p:sldId id="2142534370" r:id="rId39"/>
    <p:sldId id="2142534367" r:id="rId40"/>
    <p:sldId id="2142534340" r:id="rId41"/>
    <p:sldId id="2626" r:id="rId42"/>
    <p:sldId id="257" r:id="rId43"/>
    <p:sldId id="2142534301" r:id="rId44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FFB600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79" d="100"/>
          <a:sy n="79" d="100"/>
        </p:scale>
        <p:origin x="53" y="21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26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283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70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20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835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23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68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074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66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840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2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85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364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919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83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570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80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398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127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7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5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4" r:id="rId1"/>
    <p:sldLayoutId id="2147486695" r:id="rId2"/>
    <p:sldLayoutId id="2147486696" r:id="rId3"/>
    <p:sldLayoutId id="2147486697" r:id="rId4"/>
    <p:sldLayoutId id="2147486698" r:id="rId5"/>
    <p:sldLayoutId id="2147486699" r:id="rId6"/>
    <p:sldLayoutId id="2147486700" r:id="rId7"/>
    <p:sldLayoutId id="2147486701" r:id="rId8"/>
    <p:sldLayoutId id="2147486702" r:id="rId9"/>
    <p:sldLayoutId id="2147486703" r:id="rId10"/>
    <p:sldLayoutId id="2147486704" r:id="rId11"/>
    <p:sldLayoutId id="2147486705" r:id="rId12"/>
    <p:sldLayoutId id="2147486706" r:id="rId13"/>
    <p:sldLayoutId id="2147486707" r:id="rId14"/>
    <p:sldLayoutId id="2147486708" r:id="rId15"/>
    <p:sldLayoutId id="2147486709" r:id="rId16"/>
    <p:sldLayoutId id="2147486710" r:id="rId17"/>
    <p:sldLayoutId id="2147486711" r:id="rId18"/>
    <p:sldLayoutId id="214748671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arketplace.visualstudio.com/items?itemName=IBM.vscode-sourceorbit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ibmi-ci" TargetMode="External"/><Relationship Id="rId7" Type="http://schemas.openxmlformats.org/officeDocument/2006/relationships/hyperlink" Target="https://github.com/IBM/sourceorbit" TargetMode="External"/><Relationship Id="rId2" Type="http://schemas.openxmlformats.org/officeDocument/2006/relationships/hyperlink" Target="https://www.npmjs.com/package/@ibm/ibmi-ci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sourceorbit/#/" TargetMode="External"/><Relationship Id="rId5" Type="http://schemas.openxmlformats.org/officeDocument/2006/relationships/hyperlink" Target="https://marketplace.visualstudio.com/items?itemName=IBM.vscode-sourceorbit" TargetMode="External"/><Relationship Id="rId4" Type="http://schemas.openxmlformats.org/officeDocument/2006/relationships/hyperlink" Target="https://www.npmjs.com/package/@ibm/sourceorbi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Automating Builds</a:t>
            </a:r>
            <a:br>
              <a:rPr lang="en-US" sz="3700" b="1" dirty="0">
                <a:latin typeface="+mj-lt"/>
              </a:rPr>
            </a:br>
            <a:r>
              <a:rPr lang="en-US" dirty="0">
                <a:latin typeface="+mj-lt"/>
              </a:rPr>
              <a:t>in Git on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5226518"/>
            <a:ext cx="5596465" cy="1391594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2"/>
              </a:rPr>
              <a:t>sanjula.ganepola@ibm.com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✨Special thank you to Liam Allan for slide diagrams!</a:t>
            </a: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5583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Unlock Automated Builds with</a:t>
            </a:r>
            <a:br>
              <a:rPr lang="en-US" sz="4500" b="1" dirty="0">
                <a:latin typeface="+mj-lt"/>
              </a:rPr>
            </a:br>
            <a:r>
              <a:rPr lang="en-US" sz="4500" b="1" dirty="0" err="1">
                <a:latin typeface="+mj-lt"/>
              </a:rPr>
              <a:t>ibmi</a:t>
            </a:r>
            <a:r>
              <a:rPr lang="en-US" sz="4500" b="1" dirty="0">
                <a:latin typeface="+mj-lt"/>
              </a:rPr>
              <a:t>-ci</a:t>
            </a:r>
          </a:p>
        </p:txBody>
      </p:sp>
    </p:spTree>
    <p:extLst>
      <p:ext uri="{BB962C8B-B14F-4D97-AF65-F5344CB8AC3E}">
        <p14:creationId xmlns:p14="http://schemas.microsoft.com/office/powerpoint/2010/main" val="6280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785104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CLI tool to simplify working with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from pipelines (ex. GitHub Actions, GitLab CICD, etc.)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Outline a series of steps to perform with the first default step being to connect to an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Installation: </a:t>
            </a:r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@ibm/ibmi-ci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Establishing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</a:t>
            </a:r>
          </a:p>
          <a:p>
            <a:pPr lvl="1"/>
            <a:r>
              <a:rPr lang="en-CA" dirty="0">
                <a:latin typeface="+mj-lt"/>
              </a:rPr>
              <a:t>Required</a:t>
            </a:r>
          </a:p>
          <a:p>
            <a:pPr lvl="2"/>
            <a:r>
              <a:rPr lang="en-CA" dirty="0">
                <a:latin typeface="+mj-lt"/>
              </a:rPr>
              <a:t>IBMI_HOST</a:t>
            </a:r>
          </a:p>
          <a:p>
            <a:pPr lvl="2"/>
            <a:r>
              <a:rPr lang="en-CA" dirty="0">
                <a:latin typeface="+mj-lt"/>
              </a:rPr>
              <a:t>IBMI_SSH_POST</a:t>
            </a:r>
          </a:p>
          <a:p>
            <a:pPr lvl="2"/>
            <a:r>
              <a:rPr lang="en-CA" dirty="0">
                <a:latin typeface="+mj-lt"/>
              </a:rPr>
              <a:t>IBMI_USER</a:t>
            </a:r>
          </a:p>
          <a:p>
            <a:pPr lvl="1"/>
            <a:r>
              <a:rPr lang="en-CA" dirty="0">
                <a:latin typeface="+mj-lt"/>
              </a:rPr>
              <a:t>At least one required</a:t>
            </a:r>
          </a:p>
          <a:p>
            <a:pPr lvl="2"/>
            <a:r>
              <a:rPr lang="en-CA" dirty="0">
                <a:latin typeface="+mj-lt"/>
              </a:rPr>
              <a:t>IBMI_PASSWORD</a:t>
            </a:r>
          </a:p>
          <a:p>
            <a:pPr lvl="2"/>
            <a:r>
              <a:rPr lang="en-CA" dirty="0">
                <a:latin typeface="+mj-lt"/>
              </a:rPr>
              <a:t>IBMI_PRIVATE_KEY</a:t>
            </a:r>
          </a:p>
          <a:p>
            <a:pPr lvl="2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C9A-B7FD-8034-1222-D053008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856"/>
            <a:ext cx="5704536" cy="363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673028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lcwd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localDirectory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rcwd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remoteDirectory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--push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--pull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--get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 &lt;</a:t>
            </a:r>
            <a:r>
              <a:rPr lang="en-US" dirty="0" err="1">
                <a:latin typeface="+mj-lt"/>
              </a:rPr>
              <a:t>localRelativePath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shellCommand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--cl &lt;</a:t>
            </a:r>
            <a:r>
              <a:rPr lang="en-US" dirty="0" err="1">
                <a:latin typeface="+mj-lt"/>
              </a:rPr>
              <a:t>clCommand</a:t>
            </a:r>
            <a:r>
              <a:rPr lang="en-US" dirty="0">
                <a:latin typeface="+mj-lt"/>
              </a:rPr>
              <a:t>&gt;</a:t>
            </a:r>
            <a:endParaRPr lang="en-CA" dirty="0">
              <a:latin typeface="+mj-lt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824431B-CEDB-69D5-3D30-C55D453C271C}"/>
              </a:ext>
            </a:extLst>
          </p:cNvPr>
          <p:cNvSpPr txBox="1">
            <a:spLocks/>
          </p:cNvSpPr>
          <p:nvPr/>
        </p:nvSpPr>
        <p:spPr>
          <a:xfrm>
            <a:off x="5983924" y="832103"/>
            <a:ext cx="5785104" cy="541414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local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remote system. It will be created if it does not exist.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Pushes the current working directory to a chosen directory on the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Pulls a directory from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to the local current working directory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Gets a specific file from IBM </a:t>
            </a:r>
            <a:r>
              <a:rPr lang="en-US" dirty="0" err="1">
                <a:latin typeface="+mj-lt"/>
              </a:rPr>
              <a:t>i</a:t>
            </a: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command on the remote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CL command on the remote system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50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DA68E65-5DE1-77AE-DEE2-E7E4F98B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7" y="2148549"/>
            <a:ext cx="7817230" cy="2602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Simplistic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397-A949-165A-FA9F-961F3EBDE0CF}"/>
              </a:ext>
            </a:extLst>
          </p:cNvPr>
          <p:cNvSpPr txBox="1"/>
          <p:nvPr/>
        </p:nvSpPr>
        <p:spPr>
          <a:xfrm>
            <a:off x="10246652" y="2286079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the remote working directory to ./builds/</a:t>
            </a:r>
            <a:r>
              <a:rPr lang="en-US" sz="1300" dirty="0" err="1">
                <a:latin typeface="+mj-lt"/>
              </a:rPr>
              <a:t>myproject</a:t>
            </a:r>
            <a:endParaRPr lang="en-CA" sz="13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221C8-4F4E-6D6E-3663-712B270D3E3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03168" y="2632328"/>
            <a:ext cx="2943484" cy="3695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5A68FD-79DB-A8EB-A2F3-7C435A30B643}"/>
              </a:ext>
            </a:extLst>
          </p:cNvPr>
          <p:cNvSpPr txBox="1"/>
          <p:nvPr/>
        </p:nvSpPr>
        <p:spPr>
          <a:xfrm>
            <a:off x="10246653" y="3508935"/>
            <a:ext cx="17576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build library if it does not exist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F76C-36BF-09A4-D5A5-EAC6DDF3456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48172" y="3755157"/>
            <a:ext cx="2398481" cy="18092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50C71D-354B-73AE-BC4C-4D038289AC53}"/>
              </a:ext>
            </a:extLst>
          </p:cNvPr>
          <p:cNvSpPr txBox="1"/>
          <p:nvPr/>
        </p:nvSpPr>
        <p:spPr>
          <a:xfrm>
            <a:off x="128440" y="2510589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Upload the local working directory to the remote working directory (.)</a:t>
            </a:r>
            <a:endParaRPr lang="en-CA" sz="13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E97B1-8BDA-3199-2AC9-C99841F5BFFE}"/>
              </a:ext>
            </a:extLst>
          </p:cNvPr>
          <p:cNvSpPr txBox="1"/>
          <p:nvPr/>
        </p:nvSpPr>
        <p:spPr>
          <a:xfrm>
            <a:off x="128440" y="3913945"/>
            <a:ext cx="16723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Build project with </a:t>
            </a:r>
            <a:r>
              <a:rPr lang="en-US" sz="1300" dirty="0" err="1">
                <a:latin typeface="+mj-lt"/>
              </a:rPr>
              <a:t>gmake</a:t>
            </a:r>
            <a:endParaRPr lang="en-CA" sz="13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62C07-D465-B460-C69A-04C3D8FF282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0766" y="4160167"/>
            <a:ext cx="871603" cy="1918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6FA-A21A-C62B-7185-0332A55ECC2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00765" y="2956865"/>
            <a:ext cx="871604" cy="4979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23F6D4-401B-AE3B-17D7-422ACBE182B9}"/>
              </a:ext>
            </a:extLst>
          </p:cNvPr>
          <p:cNvSpPr txBox="1"/>
          <p:nvPr/>
        </p:nvSpPr>
        <p:spPr>
          <a:xfrm>
            <a:off x="3192129" y="5442923"/>
            <a:ext cx="1740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Suppress errors and continue execution</a:t>
            </a:r>
            <a:endParaRPr lang="en-CA" sz="13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89D3E-F266-9CAC-3517-6AC8820D64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517855" y="4074736"/>
            <a:ext cx="544393" cy="1368187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4862-DDAC-9EAD-E836-F3BDA79914EE}"/>
              </a:ext>
            </a:extLst>
          </p:cNvPr>
          <p:cNvSpPr txBox="1"/>
          <p:nvPr/>
        </p:nvSpPr>
        <p:spPr>
          <a:xfrm>
            <a:off x="5515276" y="4764529"/>
            <a:ext cx="45139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⭐IBM </a:t>
            </a:r>
            <a:r>
              <a:rPr lang="en-US" sz="1300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i</a:t>
            </a: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 connection is specified as environment variables</a:t>
            </a:r>
            <a:endParaRPr lang="en-CA" sz="13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6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D19B-45D2-C8B7-3D9E-4F9F00944989}"/>
              </a:ext>
            </a:extLst>
          </p:cNvPr>
          <p:cNvSpPr txBox="1"/>
          <p:nvPr/>
        </p:nvSpPr>
        <p:spPr>
          <a:xfrm>
            <a:off x="1768240" y="1074425"/>
            <a:ext cx="865551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@ibm/sourceorbit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Deploy to IBM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CA" sz="15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-p './builds/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_${GITHUB_HEAD_REF}'"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rcwd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--push "."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/pkgs/bin/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gmake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BIN_LIB=CMPSYS"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9FB7-02CB-4C4D-C445-F0498F9D7BBA}"/>
              </a:ext>
            </a:extLst>
          </p:cNvPr>
          <p:cNvSpPr txBox="1"/>
          <p:nvPr/>
        </p:nvSpPr>
        <p:spPr>
          <a:xfrm>
            <a:off x="426823" y="4310517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connection is specified as environment variables</a:t>
            </a:r>
            <a:endParaRPr lang="en-CA" sz="13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F73E3-9DF4-0D50-FEE2-4553BA03D51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99148" y="4756793"/>
            <a:ext cx="518924" cy="363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5F5C0-64D1-CFA4-00A2-BE208EB2046D}"/>
              </a:ext>
            </a:extLst>
          </p:cNvPr>
          <p:cNvSpPr txBox="1"/>
          <p:nvPr/>
        </p:nvSpPr>
        <p:spPr>
          <a:xfrm>
            <a:off x="10007567" y="2603716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GITHUB_HEAD_REF is the head ref or source branch of the pull request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48F3-1889-759E-5DE7-FA9DE8610A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47823" y="3049992"/>
            <a:ext cx="2759744" cy="10118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environments?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7C30-ED69-AA64-44F6-10A8DC4EEF3C}"/>
              </a:ext>
            </a:extLst>
          </p:cNvPr>
          <p:cNvSpPr txBox="1"/>
          <p:nvPr/>
        </p:nvSpPr>
        <p:spPr>
          <a:xfrm>
            <a:off x="6250005" y="2748174"/>
            <a:ext cx="51204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OSSBUILD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DB43D-27AB-BFF4-1D20-10FC50EF7309}"/>
              </a:ext>
            </a:extLst>
          </p:cNvPr>
          <p:cNvSpPr txBox="1"/>
          <p:nvPr/>
        </p:nvSpPr>
        <p:spPr>
          <a:xfrm>
            <a:off x="9805810" y="1826845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Use a matrix to run a workflow on multiple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machines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BC5D9A-2F93-FB74-EFCE-8D09E49DFDA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99621" y="2173094"/>
            <a:ext cx="806189" cy="1429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6A640-B058-78D4-B8DD-129EDB8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" y="1811051"/>
            <a:ext cx="5120451" cy="3582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7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ILE Dependency Analysis with Source Orbit</a:t>
            </a:r>
          </a:p>
        </p:txBody>
      </p:sp>
    </p:spTree>
    <p:extLst>
      <p:ext uri="{BB962C8B-B14F-4D97-AF65-F5344CB8AC3E}">
        <p14:creationId xmlns:p14="http://schemas.microsoft.com/office/powerpoint/2010/main" val="211461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The Modern Development Lifecycle with Git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Unlock Automated Builds with </a:t>
            </a:r>
            <a:r>
              <a:rPr lang="en-CA" dirty="0" err="1">
                <a:latin typeface="+mj-lt"/>
              </a:rPr>
              <a:t>ibmi</a:t>
            </a:r>
            <a:r>
              <a:rPr lang="en-CA" dirty="0">
                <a:latin typeface="+mj-lt"/>
              </a:rPr>
              <a:t>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ILE Dependency Analysis with Source Orbit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Practical Use Case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51354"/>
            <a:ext cx="5493138" cy="5569511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dependency management tool (CLI and VS Code extension!)</a:t>
            </a:r>
          </a:p>
          <a:p>
            <a:pPr lvl="1"/>
            <a:r>
              <a:rPr lang="en-CA"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dependency tree for RPGLE, DDS, SQL, CL, etc.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Generates impact analysis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 scripts to automate builds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Clean up your project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CLI 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@ibm/sourceorbit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Extension Installation</a:t>
            </a:r>
          </a:p>
          <a:p>
            <a:pPr lvl="1"/>
            <a:r>
              <a:rPr lang="en-CA" dirty="0">
                <a:latin typeface="+mj-lt"/>
                <a:hlinkClick r:id="rId2"/>
              </a:rPr>
              <a:t>https://marketplace.visualstudio.com/items?itemName=IBM.vscode-sourceorbit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BD49F-2998-C5DE-BF8F-F01C000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41" y="851354"/>
            <a:ext cx="4653192" cy="260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D3FE4-F360-0233-6639-9C10CE24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41" y="3743152"/>
            <a:ext cx="4653192" cy="2677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755104"/>
            <a:ext cx="9449121" cy="5806439"/>
          </a:xfrm>
        </p:spPr>
        <p:txBody>
          <a:bodyPr/>
          <a:lstStyle/>
          <a:p>
            <a:r>
              <a:rPr lang="en-CA" dirty="0">
                <a:latin typeface="+mj-lt"/>
              </a:rPr>
              <a:t>so –</a:t>
            </a:r>
            <a:r>
              <a:rPr lang="en-CA" dirty="0" err="1">
                <a:latin typeface="+mj-lt"/>
              </a:rPr>
              <a:t>ar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Scan all source code and fix extensions </a:t>
            </a:r>
          </a:p>
          <a:p>
            <a:pPr lvl="2"/>
            <a:r>
              <a:rPr lang="en-CA" dirty="0">
                <a:latin typeface="+mj-lt"/>
              </a:rPr>
              <a:t>Rename programs to have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</a:p>
          <a:p>
            <a:pPr lvl="2"/>
            <a:r>
              <a:rPr lang="en-CA" dirty="0">
                <a:latin typeface="+mj-lt"/>
              </a:rPr>
              <a:t>Rename include files to use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rpgleinc</a:t>
            </a:r>
            <a:endParaRPr lang="en-CA" i="1" dirty="0">
              <a:solidFill>
                <a:srgbClr val="F05A28"/>
              </a:solidFill>
              <a:latin typeface="+mj-lt"/>
            </a:endParaRPr>
          </a:p>
          <a:p>
            <a:pPr lvl="2"/>
            <a:r>
              <a:rPr lang="en-CA" dirty="0">
                <a:latin typeface="+mj-lt"/>
              </a:rPr>
              <a:t>Rename SQL source to use extension based on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CREATE</a:t>
            </a:r>
            <a:r>
              <a:rPr lang="en-CA" dirty="0">
                <a:latin typeface="+mj-lt"/>
              </a:rPr>
              <a:t> statement</a:t>
            </a: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–fi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Fix include/directory directives to use UNIX style paths if found in local source</a:t>
            </a:r>
          </a:p>
          <a:p>
            <a:pPr lvl="1"/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so -bf &lt;type&gt;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build and dependency files</a:t>
            </a:r>
          </a:p>
          <a:p>
            <a:pPr lvl="2"/>
            <a:r>
              <a:rPr lang="en-CA" dirty="0">
                <a:latin typeface="+mj-lt"/>
              </a:rPr>
              <a:t>make: Generate single </a:t>
            </a:r>
            <a:r>
              <a:rPr lang="en-CA" dirty="0" err="1">
                <a:latin typeface="+mj-lt"/>
              </a:rPr>
              <a:t>makefile</a:t>
            </a:r>
            <a:r>
              <a:rPr lang="en-CA" dirty="0">
                <a:latin typeface="+mj-lt"/>
              </a:rPr>
              <a:t> with targets and rules</a:t>
            </a:r>
          </a:p>
          <a:p>
            <a:pPr lvl="2"/>
            <a:r>
              <a:rPr lang="en-CA" dirty="0">
                <a:latin typeface="+mj-lt"/>
              </a:rPr>
              <a:t>bob: Generate Rules.mk files for Bob</a:t>
            </a:r>
          </a:p>
          <a:p>
            <a:pPr lvl="2"/>
            <a:r>
              <a:rPr lang="en-CA" dirty="0" err="1">
                <a:latin typeface="+mj-lt"/>
              </a:rPr>
              <a:t>imd</a:t>
            </a:r>
            <a:r>
              <a:rPr lang="en-CA" dirty="0">
                <a:latin typeface="+mj-lt"/>
              </a:rPr>
              <a:t>: Generate impact analysis for branches</a:t>
            </a:r>
          </a:p>
          <a:p>
            <a:pPr lvl="2"/>
            <a:r>
              <a:rPr lang="en-CA" dirty="0" err="1">
                <a:latin typeface="+mj-lt"/>
              </a:rPr>
              <a:t>json</a:t>
            </a:r>
            <a:r>
              <a:rPr lang="en-CA" dirty="0">
                <a:latin typeface="+mj-lt"/>
              </a:rPr>
              <a:t>: Generate dependency info as JSON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–bl &lt;name&gt;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a deterministic library name given a branch name</a:t>
            </a:r>
          </a:p>
        </p:txBody>
      </p:sp>
    </p:spTree>
    <p:extLst>
      <p:ext uri="{BB962C8B-B14F-4D97-AF65-F5344CB8AC3E}">
        <p14:creationId xmlns:p14="http://schemas.microsoft.com/office/powerpoint/2010/main" val="27259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717737-45BC-7F61-0358-14CC701B2516}"/>
              </a:ext>
            </a:extLst>
          </p:cNvPr>
          <p:cNvSpPr/>
          <p:nvPr/>
        </p:nvSpPr>
        <p:spPr>
          <a:xfrm>
            <a:off x="4437246" y="1085412"/>
            <a:ext cx="7584708" cy="484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Repository Cleanup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C3020-0B04-1F7F-FF1C-3C946AD8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7" y="2231268"/>
            <a:ext cx="3652498" cy="2613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7322-642F-57F0-C2DD-6ACB228E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42" y="1996640"/>
            <a:ext cx="1993310" cy="308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4455A-F6D0-E330-3A56-BEC76BE0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79" y="1570329"/>
            <a:ext cx="4759485" cy="3935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B826B1-FB39-6652-0504-F4D6C80880D7}"/>
              </a:ext>
            </a:extLst>
          </p:cNvPr>
          <p:cNvCxnSpPr>
            <a:cxnSpLocks/>
          </p:cNvCxnSpPr>
          <p:nvPr/>
        </p:nvCxnSpPr>
        <p:spPr>
          <a:xfrm>
            <a:off x="3291840" y="3282213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C014-918A-37C2-A1B3-F3680E786A72}"/>
              </a:ext>
            </a:extLst>
          </p:cNvPr>
          <p:cNvCxnSpPr>
            <a:cxnSpLocks/>
          </p:cNvCxnSpPr>
          <p:nvPr/>
        </p:nvCxnSpPr>
        <p:spPr>
          <a:xfrm>
            <a:off x="3291840" y="3782728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DDC863-DC32-76E8-65D8-DD439913EBC7}"/>
              </a:ext>
            </a:extLst>
          </p:cNvPr>
          <p:cNvSpPr/>
          <p:nvPr/>
        </p:nvSpPr>
        <p:spPr>
          <a:xfrm>
            <a:off x="5090532" y="3119138"/>
            <a:ext cx="1412761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E219D1-E667-53DE-4174-1AB7781967E1}"/>
              </a:ext>
            </a:extLst>
          </p:cNvPr>
          <p:cNvSpPr/>
          <p:nvPr/>
        </p:nvSpPr>
        <p:spPr>
          <a:xfrm>
            <a:off x="5091381" y="3677954"/>
            <a:ext cx="1342857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15BBF4-C882-90BD-EAC6-E17684D4EC43}"/>
              </a:ext>
            </a:extLst>
          </p:cNvPr>
          <p:cNvCxnSpPr>
            <a:cxnSpLocks/>
          </p:cNvCxnSpPr>
          <p:nvPr/>
        </p:nvCxnSpPr>
        <p:spPr>
          <a:xfrm>
            <a:off x="6581775" y="3236119"/>
            <a:ext cx="1091755" cy="10050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FDECF0-7AB9-B607-980B-B7C3FB368E53}"/>
              </a:ext>
            </a:extLst>
          </p:cNvPr>
          <p:cNvSpPr txBox="1"/>
          <p:nvPr/>
        </p:nvSpPr>
        <p:spPr>
          <a:xfrm>
            <a:off x="459817" y="4871241"/>
            <a:ext cx="3652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Original source in QSYS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C96C3-4F1B-0FED-4EA1-D3B089558C24}"/>
              </a:ext>
            </a:extLst>
          </p:cNvPr>
          <p:cNvSpPr txBox="1"/>
          <p:nvPr/>
        </p:nvSpPr>
        <p:spPr>
          <a:xfrm>
            <a:off x="4610642" y="5106013"/>
            <a:ext cx="1993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file extensions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9417C-D6D1-C956-C714-73F220F06013}"/>
              </a:ext>
            </a:extLst>
          </p:cNvPr>
          <p:cNvSpPr txBox="1"/>
          <p:nvPr/>
        </p:nvSpPr>
        <p:spPr>
          <a:xfrm>
            <a:off x="7102278" y="5534695"/>
            <a:ext cx="47594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9E8F9-A69A-9645-17B4-DBFA8E0FFA28}"/>
              </a:ext>
            </a:extLst>
          </p:cNvPr>
          <p:cNvSpPr txBox="1"/>
          <p:nvPr/>
        </p:nvSpPr>
        <p:spPr>
          <a:xfrm>
            <a:off x="10486663" y="1085412"/>
            <a:ext cx="1535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>
                <a:latin typeface="+mj-lt"/>
              </a:rPr>
              <a:t>Source Locally</a:t>
            </a:r>
          </a:p>
        </p:txBody>
      </p:sp>
    </p:spTree>
    <p:extLst>
      <p:ext uri="{BB962C8B-B14F-4D97-AF65-F5344CB8AC3E}">
        <p14:creationId xmlns:p14="http://schemas.microsoft.com/office/powerpoint/2010/main" val="34290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Analysis…What Objects Am I Affecting?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42701-E336-BDD0-F138-E946FF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9" y="2387066"/>
            <a:ext cx="4864694" cy="299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EC2CA-F650-4D4F-CC40-0867D0A5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6" y="1792346"/>
            <a:ext cx="5771422" cy="4268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0C669-C805-8EC4-B709-BB70D1CEED7E}"/>
              </a:ext>
            </a:extLst>
          </p:cNvPr>
          <p:cNvSpPr txBox="1"/>
          <p:nvPr/>
        </p:nvSpPr>
        <p:spPr>
          <a:xfrm>
            <a:off x="3279881" y="1446097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Impacted objects based on source changes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8CCB25-5C2D-1051-A0E6-E647D249BA6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12950" y="1792346"/>
            <a:ext cx="1266931" cy="157315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6DC5C-405E-BAED-664A-DFDD528B7882}"/>
              </a:ext>
            </a:extLst>
          </p:cNvPr>
          <p:cNvSpPr txBox="1"/>
          <p:nvPr/>
        </p:nvSpPr>
        <p:spPr>
          <a:xfrm>
            <a:off x="8483510" y="953654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Full </a:t>
            </a:r>
            <a:r>
              <a:rPr lang="en-US" sz="1300" dirty="0">
                <a:latin typeface="+mj-lt"/>
              </a:rPr>
              <a:t>project dependency tree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3919A-DE5A-EEA0-904B-17B45053C5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26442" y="1199876"/>
            <a:ext cx="1457068" cy="72517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D89CCE-B565-2C19-79B6-477B1C1DA1E4}"/>
              </a:ext>
            </a:extLst>
          </p:cNvPr>
          <p:cNvSpPr txBox="1"/>
          <p:nvPr/>
        </p:nvSpPr>
        <p:spPr>
          <a:xfrm>
            <a:off x="3279881" y="5568706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Dependencies of impacted objects</a:t>
            </a:r>
            <a:endParaRPr lang="en-CA" sz="13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1C550-1645-839C-F399-1EECFFA678A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28900" y="4810125"/>
            <a:ext cx="650981" cy="10048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7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AF6F-D3F7-840B-D857-384177DBB9DD}"/>
              </a:ext>
            </a:extLst>
          </p:cNvPr>
          <p:cNvSpPr txBox="1"/>
          <p:nvPr/>
        </p:nvSpPr>
        <p:spPr>
          <a:xfrm>
            <a:off x="465324" y="1603381"/>
            <a:ext cx="931003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so-impact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@ibm/ibmi-ci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Generate impact information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 -bf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-l `git diff --name-only origin/main origin/${GITHUB_HEAD_REF}`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Adding markdown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cat impact.md &gt;&gt; $GITHUB_STEP_SUMMARY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BB517-D7DE-D4C9-6E8D-018DB32F99D2}"/>
              </a:ext>
            </a:extLst>
          </p:cNvPr>
          <p:cNvSpPr txBox="1"/>
          <p:nvPr/>
        </p:nvSpPr>
        <p:spPr>
          <a:xfrm>
            <a:off x="9775359" y="2593173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1300" dirty="0">
                <a:latin typeface="+mj-lt"/>
              </a:rPr>
              <a:t>Generate impact analysis for changed files (compare main branch with pull request branch)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3780D-B2C7-D032-6CE3-8E1DE551817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82063" y="3039449"/>
            <a:ext cx="2893296" cy="8972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39B59-CDC4-749E-2516-8CC35B5AF9A3}"/>
              </a:ext>
            </a:extLst>
          </p:cNvPr>
          <p:cNvSpPr txBox="1"/>
          <p:nvPr/>
        </p:nvSpPr>
        <p:spPr>
          <a:xfrm>
            <a:off x="7243915" y="5187991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Redirect output to GITHUB_STEP_SUMMARY to create a custom Markdown job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58C26-C5A2-12B7-E7AE-53D3754CAE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861784" y="4714665"/>
            <a:ext cx="1382131" cy="91960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79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built into the Source Orbit VS Code extension?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A4828D-01CF-3B88-1B4F-05742FC6B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60080" r="56116" b="10502"/>
          <a:stretch/>
        </p:blipFill>
        <p:spPr>
          <a:xfrm>
            <a:off x="2035632" y="1458689"/>
            <a:ext cx="3817112" cy="1694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751A5-459B-856B-AA37-9E5D2D840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2327" r="56133" b="7026"/>
          <a:stretch/>
        </p:blipFill>
        <p:spPr>
          <a:xfrm>
            <a:off x="2054718" y="3723984"/>
            <a:ext cx="3817112" cy="2340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72394-512E-B7B9-5551-A5A78497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8034" r="63482" b="15650"/>
          <a:stretch/>
        </p:blipFill>
        <p:spPr>
          <a:xfrm>
            <a:off x="6241496" y="1458689"/>
            <a:ext cx="3829587" cy="460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2CD0C-6CA9-0906-F0C1-19ACF868F5DF}"/>
              </a:ext>
            </a:extLst>
          </p:cNvPr>
          <p:cNvSpPr txBox="1"/>
          <p:nvPr/>
        </p:nvSpPr>
        <p:spPr>
          <a:xfrm>
            <a:off x="248641" y="1859532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the current active editor</a:t>
            </a:r>
            <a:endParaRPr lang="en-CA" sz="13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1D37E-D3AA-8626-C486-AE1AEC838834}"/>
              </a:ext>
            </a:extLst>
          </p:cNvPr>
          <p:cNvSpPr txBox="1"/>
          <p:nvPr/>
        </p:nvSpPr>
        <p:spPr>
          <a:xfrm>
            <a:off x="248641" y="4447916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any changed files detected by Git</a:t>
            </a:r>
            <a:endParaRPr lang="en-CA" sz="13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F0409-C322-F0F1-58DE-6D2AAC7A5E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2494" y="3838575"/>
            <a:ext cx="361060" cy="10556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58029-5532-1F35-60F0-351CC196E77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2494" y="1562100"/>
            <a:ext cx="331680" cy="74370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86BA3-A91C-1D4B-8DA1-E7D435C0B4C2}"/>
              </a:ext>
            </a:extLst>
          </p:cNvPr>
          <p:cNvSpPr txBox="1"/>
          <p:nvPr/>
        </p:nvSpPr>
        <p:spPr>
          <a:xfrm>
            <a:off x="10257826" y="1823420"/>
            <a:ext cx="175760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project’s dependency tree with integration in IBM </a:t>
            </a:r>
            <a:r>
              <a:rPr lang="en-US" sz="1300" dirty="0" err="1">
                <a:latin typeface="+mj-lt"/>
              </a:rPr>
              <a:t>i</a:t>
            </a:r>
            <a:r>
              <a:rPr lang="en-US" sz="1300" dirty="0">
                <a:latin typeface="+mj-lt"/>
              </a:rPr>
              <a:t> Project Explorer</a:t>
            </a:r>
            <a:endParaRPr lang="en-CA" sz="1300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43DA9C-23C8-EE4F-F567-D1045A57AA2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65457" y="2369724"/>
            <a:ext cx="2692369" cy="58714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316C36-F71B-11D1-5CE8-FBCF5DB869A6}"/>
              </a:ext>
            </a:extLst>
          </p:cNvPr>
          <p:cNvSpPr txBox="1"/>
          <p:nvPr/>
        </p:nvSpPr>
        <p:spPr>
          <a:xfrm>
            <a:off x="10257826" y="3395670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Actions to “</a:t>
            </a:r>
            <a:r>
              <a:rPr lang="en-US" sz="1300" dirty="0" err="1">
                <a:latin typeface="+mj-lt"/>
              </a:rPr>
              <a:t>Autofix</a:t>
            </a:r>
            <a:r>
              <a:rPr lang="en-US" sz="1300" dirty="0">
                <a:latin typeface="+mj-lt"/>
              </a:rPr>
              <a:t>” and “Generate Build Files”</a:t>
            </a:r>
            <a:endParaRPr lang="en-CA" sz="1300" dirty="0">
              <a:latin typeface="+mj-l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07F50-F6A9-CA12-1E47-6C46A23A11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534525" y="3343275"/>
            <a:ext cx="723301" cy="3986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20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migration made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Supported Extensions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0D9D0-15B3-C0DD-2F30-CC390883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6" y="1611086"/>
            <a:ext cx="5425010" cy="4058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103BF-BA97-24C0-A549-5A5B4775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91" y="1611087"/>
            <a:ext cx="5023803" cy="4058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0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Object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C6466-538B-B29C-E5F2-C272997B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9458"/>
            <a:ext cx="5571594" cy="431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69458"/>
            <a:ext cx="5339999" cy="4316650"/>
          </a:xfrm>
        </p:spPr>
        <p:txBody>
          <a:bodyPr anchor="ctr"/>
          <a:lstStyle/>
          <a:p>
            <a:r>
              <a:rPr lang="en-CA" dirty="0">
                <a:latin typeface="+mj-lt"/>
              </a:rPr>
              <a:t>Base name of source file becomes object name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includes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program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does not include </a:t>
            </a:r>
            <a:r>
              <a:rPr lang="en-US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module, 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dtaara</a:t>
            </a:r>
            <a:r>
              <a:rPr lang="en-US" dirty="0">
                <a:latin typeface="+mj-lt"/>
              </a:rPr>
              <a:t>, etc.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Assumes binder source (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bnd</a:t>
            </a:r>
            <a:r>
              <a:rPr lang="en-US" dirty="0">
                <a:latin typeface="+mj-lt"/>
              </a:rPr>
              <a:t>/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.binder</a:t>
            </a:r>
            <a:r>
              <a:rPr lang="en-US" dirty="0">
                <a:latin typeface="+mj-lt"/>
              </a:rPr>
              <a:t>) is a service program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6384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Long File Names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6753" y="1490496"/>
            <a:ext cx="10878492" cy="4689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Source Orbit will generate a deterministic object name based on the file name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BBE61-468A-F99F-FE23-C2D1FF27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53" y="2006034"/>
            <a:ext cx="10878493" cy="3798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3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The Modern Development Lifecycle with Git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Unresolved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25377-A7AF-8147-1883-BBE2E8F1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74" y="1792428"/>
            <a:ext cx="8338503" cy="4635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2706F-C850-01B1-AFFC-D8BA4A81DF77}"/>
              </a:ext>
            </a:extLst>
          </p:cNvPr>
          <p:cNvSpPr txBox="1"/>
          <p:nvPr/>
        </p:nvSpPr>
        <p:spPr>
          <a:xfrm>
            <a:off x="237356" y="4096566"/>
            <a:ext cx="135385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file in project root</a:t>
            </a:r>
            <a:endParaRPr lang="en-CA" sz="1300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9ADAF5-67FB-50F5-D50A-4181B0FB95E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591209" y="4342788"/>
            <a:ext cx="855617" cy="873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66783-8861-E914-0A7E-C68791CB933F}"/>
              </a:ext>
            </a:extLst>
          </p:cNvPr>
          <p:cNvSpPr txBox="1"/>
          <p:nvPr/>
        </p:nvSpPr>
        <p:spPr>
          <a:xfrm>
            <a:off x="10330398" y="222237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List objects/source that are in another repository or already exist in a library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05DBAC-C803-1152-84CF-A2ABC9DFCEC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529643" y="2668647"/>
            <a:ext cx="800755" cy="22313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73DB5-9A70-E841-5A5C-DCFBA3DF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67" y="934007"/>
            <a:ext cx="4222065" cy="598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E682CD-2D9C-E4C2-BDBE-20F0A53FA66A}"/>
              </a:ext>
            </a:extLst>
          </p:cNvPr>
          <p:cNvSpPr txBox="1"/>
          <p:nvPr/>
        </p:nvSpPr>
        <p:spPr>
          <a:xfrm>
            <a:off x="177521" y="1086382"/>
            <a:ext cx="14136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Source Orbit will complain about unresolved objects</a:t>
            </a:r>
            <a:endParaRPr lang="en-CA" sz="1300" dirty="0">
              <a:latin typeface="+mj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13E547-668A-14B9-9589-4D3CFA264D3F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1591209" y="1233333"/>
            <a:ext cx="2393758" cy="29932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A73ABB-F373-73C9-DDB3-56EA13D2A977}"/>
              </a:ext>
            </a:extLst>
          </p:cNvPr>
          <p:cNvSpPr txBox="1"/>
          <p:nvPr/>
        </p:nvSpPr>
        <p:spPr>
          <a:xfrm>
            <a:off x="10330398" y="387249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For service programs, list exports by indenting after reference</a:t>
            </a:r>
            <a:endParaRPr lang="en-CA" sz="1300" dirty="0"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C9DCD5-C2B5-DE88-D43C-7EE1B022321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9537383" y="3704714"/>
            <a:ext cx="793015" cy="614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5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Practical Use Cases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Pull Request…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40246-9EFC-F740-5950-BD1EDA31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7" y="798896"/>
            <a:ext cx="8066166" cy="5639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423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Trigger a Workflow…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5A9F-477C-01E0-018D-11FE79B4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68" y="784978"/>
            <a:ext cx="7548264" cy="57738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885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Post a Comment…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F7B24-955F-F4B3-DB20-98657F69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04" y="869249"/>
            <a:ext cx="10359992" cy="5119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03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Impact Analysis….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6092-0A4E-B5CB-B634-21C7C854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6" y="868003"/>
            <a:ext cx="10369387" cy="5552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29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Build Status…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62B1-361B-EB69-4C37-A8D6D20B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54" y="885524"/>
            <a:ext cx="10246292" cy="55249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272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 err="1">
                <a:latin typeface="+mj-lt"/>
              </a:rPr>
              <a:t>ibmi</a:t>
            </a:r>
            <a:r>
              <a:rPr lang="en-CA" b="1" dirty="0">
                <a:latin typeface="+mj-lt"/>
              </a:rPr>
              <a:t>-ci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2"/>
              </a:rPr>
              <a:t>https://www.npmjs.com/package/@ibm/ibmi-ci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3"/>
              </a:rPr>
              <a:t>https://github.com/IBM/ibmi-ci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Source Orbit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4"/>
              </a:rPr>
              <a:t>https://www.npmjs.com/package/@ibm/sourceorbit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Extension			</a:t>
            </a:r>
            <a:r>
              <a:rPr lang="en-CA" sz="1600" dirty="0">
                <a:latin typeface="+mj-lt"/>
                <a:hlinkClick r:id="rId5"/>
              </a:rPr>
              <a:t>https://marketplace.visualstudio.com/items?itemName=IBM.vscode-sourceorbit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https://ibm.github.io/sourceorbit/#/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https://github.com/IBM/sourceorbit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40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Automating Builds in Git on IBM i -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C6540-7AE7-6B06-68A8-4AC81C925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Git?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9504</TotalTime>
  <Words>1662</Words>
  <Application>Microsoft Office PowerPoint</Application>
  <PresentationFormat>Widescreen</PresentationFormat>
  <Paragraphs>303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Retrospect</vt:lpstr>
      <vt:lpstr>Automating Builds in Git on IBM i</vt:lpstr>
      <vt:lpstr>Agenda</vt:lpstr>
      <vt:lpstr>The Modern Development Lifecycle with Git</vt:lpstr>
      <vt:lpstr>What Does Modern Development Look Like?</vt:lpstr>
      <vt:lpstr>Development with Git</vt:lpstr>
      <vt:lpstr>Why use Git?</vt:lpstr>
      <vt:lpstr>Local Development Experience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Unlock Automated Builds with ibmi-ci</vt:lpstr>
      <vt:lpstr>Overview</vt:lpstr>
      <vt:lpstr>CLI Usage</vt:lpstr>
      <vt:lpstr>Simplistic Example</vt:lpstr>
      <vt:lpstr>GitHub Action Example</vt:lpstr>
      <vt:lpstr>Why use environments?</vt:lpstr>
      <vt:lpstr>ILE Dependency Analysis with Source Orbit</vt:lpstr>
      <vt:lpstr>Overview</vt:lpstr>
      <vt:lpstr>CLI Usage</vt:lpstr>
      <vt:lpstr>Repository Cleanup</vt:lpstr>
      <vt:lpstr>Impact Analysis…What Objects Am I Affecting?</vt:lpstr>
      <vt:lpstr>GitHub Action Example</vt:lpstr>
      <vt:lpstr>What is built into the Source Orbit VS Code extension?</vt:lpstr>
      <vt:lpstr>Source migration made easy</vt:lpstr>
      <vt:lpstr>Source Code Rules – Supported Extensions</vt:lpstr>
      <vt:lpstr>Source Code Rules – Object Names</vt:lpstr>
      <vt:lpstr>Source Code Rules – Long File Names</vt:lpstr>
      <vt:lpstr>Source Code Rules – Unresolved Objects</vt:lpstr>
      <vt:lpstr>Practical Use Cases</vt:lpstr>
      <vt:lpstr>Create New Pull Request…</vt:lpstr>
      <vt:lpstr>Trigger a Workflow…</vt:lpstr>
      <vt:lpstr>Post a Comment…</vt:lpstr>
      <vt:lpstr>View Impact Analysis….</vt:lpstr>
      <vt:lpstr>View Build Status…</vt:lpstr>
      <vt:lpstr>Demo</vt:lpstr>
      <vt:lpstr>Any Questions?</vt:lpstr>
      <vt:lpstr>Important Links</vt:lpstr>
      <vt:lpstr>For More Information</vt:lpstr>
      <vt:lpstr>Automating Builds in Git on IBM i -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162</cp:revision>
  <dcterms:created xsi:type="dcterms:W3CDTF">2021-01-11T03:24:53Z</dcterms:created>
  <dcterms:modified xsi:type="dcterms:W3CDTF">2024-10-30T13:12:11Z</dcterms:modified>
</cp:coreProperties>
</file>